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61" r:id="rId4"/>
    <p:sldId id="269" r:id="rId5"/>
    <p:sldId id="263" r:id="rId6"/>
    <p:sldId id="271" r:id="rId7"/>
    <p:sldId id="270" r:id="rId8"/>
    <p:sldId id="275" r:id="rId9"/>
    <p:sldId id="277" r:id="rId10"/>
    <p:sldId id="278" r:id="rId11"/>
    <p:sldId id="264" r:id="rId12"/>
    <p:sldId id="279" r:id="rId13"/>
    <p:sldId id="272" r:id="rId14"/>
    <p:sldId id="280" r:id="rId15"/>
    <p:sldId id="281" r:id="rId16"/>
    <p:sldId id="274" r:id="rId17"/>
    <p:sldId id="268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477" autoAdjust="0"/>
  </p:normalViewPr>
  <p:slideViewPr>
    <p:cSldViewPr snapToGrid="0">
      <p:cViewPr varScale="1">
        <p:scale>
          <a:sx n="68" d="100"/>
          <a:sy n="68" d="100"/>
        </p:scale>
        <p:origin x="138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4110F-17B5-49BA-A180-F3A9C38F91A8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BEC1A4-80F6-476A-8312-4339FD76D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500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EC1A4-80F6-476A-8312-4339FD76D66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557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EC1A4-80F6-476A-8312-4339FD76D66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4908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EC1A4-80F6-476A-8312-4339FD76D66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9819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EC1A4-80F6-476A-8312-4339FD76D66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267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EC1A4-80F6-476A-8312-4339FD76D66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8358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EC1A4-80F6-476A-8312-4339FD76D66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6020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EC1A4-80F6-476A-8312-4339FD76D66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1271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EC1A4-80F6-476A-8312-4339FD76D66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3359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Print </a:t>
            </a:r>
            <a:r>
              <a:rPr lang="en-US" b="1" dirty="0"/>
              <a:t>paper box-model.pdf </a:t>
            </a:r>
            <a:r>
              <a:rPr lang="en-US" dirty="0"/>
              <a:t>for each student</a:t>
            </a:r>
          </a:p>
          <a:p>
            <a:r>
              <a:rPr lang="en-US" dirty="0"/>
              <a:t>Before cutting out and folding/assembling the box, have students label each side A, B, C, D, E, F to help determine what will be the Top, Front, and Side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Additional exercise - students can </a:t>
            </a:r>
            <a:r>
              <a:rPr lang="en-US" dirty="0">
                <a:solidFill>
                  <a:schemeClr val="tx1"/>
                </a:solidFill>
              </a:rPr>
              <a:t>sketch the top, front, and side views of objects around the classroom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EC1A4-80F6-476A-8312-4339FD76D66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1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Talking points: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What is Orthographic Projection?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Drawings that communicates what an object looks like from multiple views – top, side, front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Conveys the height, width, and depth of an object along with any specific features, like holes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Why do we use it?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Ensures accuracy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These views show accurate measurements and proportions. 3D views can sometimes cause distortion or missed features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Shows hidden details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Orthographic projection can show hidden details and connecting parts that a 3D drawing might not. For example, when drawing a hole in a block of wood, the primary view shows the hole's circular shape, while the secondary view shows its depth.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EC1A4-80F6-476A-8312-4339FD76D66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60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EC1A4-80F6-476A-8312-4339FD76D66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399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https://www.youtube.com/watch?v=SdLegfoMXNA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EC1A4-80F6-476A-8312-4339FD76D66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9399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EC1A4-80F6-476A-8312-4339FD76D66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9730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EC1A4-80F6-476A-8312-4339FD76D66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2410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EC1A4-80F6-476A-8312-4339FD76D66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3550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EC1A4-80F6-476A-8312-4339FD76D66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6268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EC1A4-80F6-476A-8312-4339FD76D66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83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08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60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953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7809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5763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1606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135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482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537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85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864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665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59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388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171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89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70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DF0F3104-065B-4F4E-86AA-CE5F6E109623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1889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1.PNG"/><Relationship Id="rId4" Type="http://schemas.openxmlformats.org/officeDocument/2006/relationships/image" Target="../media/image1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5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5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6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6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dLegfoMXNA?feature=oembed" TargetMode="Externa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1.PNG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1.PNG"/><Relationship Id="rId4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1.PNG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54097-F568-46EB-8938-50573845F5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600" dirty="0"/>
              <a:t>Understanding </a:t>
            </a:r>
            <a:br>
              <a:rPr lang="en-US" sz="6600" dirty="0"/>
            </a:br>
            <a:r>
              <a:rPr lang="en-US" sz="6600" dirty="0"/>
              <a:t>Orthographic Projection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297BF2-BDCC-4396-AC63-EBFA4E09F8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Unit 3</a:t>
            </a:r>
          </a:p>
        </p:txBody>
      </p:sp>
    </p:spTree>
    <p:extLst>
      <p:ext uri="{BB962C8B-B14F-4D97-AF65-F5344CB8AC3E}">
        <p14:creationId xmlns:p14="http://schemas.microsoft.com/office/powerpoint/2010/main" val="1349726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F164E5A-ABC0-4A97-86CA-5F7C26615F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384" y="0"/>
            <a:ext cx="8116488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2393E8D-D10F-4FE1-AC21-8B44BEB500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2" y="1"/>
            <a:ext cx="4062127" cy="6857996"/>
          </a:xfrm>
          <a:prstGeom prst="rect">
            <a:avLst/>
          </a:prstGeom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6A887E-D814-4FC1-877F-3DEAB71BF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0600" y="643467"/>
            <a:ext cx="2937932" cy="1874445"/>
          </a:xfrm>
        </p:spPr>
        <p:txBody>
          <a:bodyPr anchor="b">
            <a:normAutofit fontScale="90000"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Which view is it?</a:t>
            </a:r>
            <a:br>
              <a:rPr lang="en-US" sz="3600" dirty="0">
                <a:solidFill>
                  <a:schemeClr val="tx1"/>
                </a:solidFill>
              </a:rPr>
            </a:b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Front, Top, or Side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2BB98A7-4AD7-4C32-B29D-D50E73C46E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7791" y="1360479"/>
            <a:ext cx="6499273" cy="4166200"/>
          </a:xfrm>
          <a:prstGeom prst="rect">
            <a:avLst/>
          </a:prstGeom>
        </p:spPr>
      </p:pic>
      <p:pic>
        <p:nvPicPr>
          <p:cNvPr id="8" name="Content Placeholder 7" descr="A white rectangular object with a black outline&#10;&#10;Description automatically generated">
            <a:extLst>
              <a:ext uri="{FF2B5EF4-FFF2-40B4-BE49-F238E27FC236}">
                <a16:creationId xmlns:a16="http://schemas.microsoft.com/office/drawing/2014/main" id="{9E27A68C-2169-4DAA-9F19-30259F94CC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091666"/>
            <a:ext cx="2944813" cy="2397106"/>
          </a:xfrm>
        </p:spPr>
      </p:pic>
      <p:pic>
        <p:nvPicPr>
          <p:cNvPr id="9" name="Content Placeholder 7">
            <a:extLst>
              <a:ext uri="{FF2B5EF4-FFF2-40B4-BE49-F238E27FC236}">
                <a16:creationId xmlns:a16="http://schemas.microsoft.com/office/drawing/2014/main" id="{BBB24184-F0AC-4990-9A14-0A46D0F1D44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34122" y="2721774"/>
            <a:ext cx="3853626" cy="313689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52240E5-2E28-403E-8D86-DA3430F752FF}"/>
              </a:ext>
            </a:extLst>
          </p:cNvPr>
          <p:cNvSpPr txBox="1"/>
          <p:nvPr/>
        </p:nvSpPr>
        <p:spPr>
          <a:xfrm>
            <a:off x="1152838" y="1384135"/>
            <a:ext cx="3418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highlight>
                  <a:srgbClr val="FFFF00"/>
                </a:highlight>
              </a:rPr>
              <a:t>FRONT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D4C332A-9EBD-4650-A933-3BCCD262EF6F}"/>
              </a:ext>
            </a:extLst>
          </p:cNvPr>
          <p:cNvSpPr txBox="1"/>
          <p:nvPr/>
        </p:nvSpPr>
        <p:spPr>
          <a:xfrm>
            <a:off x="2397828" y="3151191"/>
            <a:ext cx="928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555088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F164E5A-ABC0-4A97-86CA-5F7C26615F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384" y="0"/>
            <a:ext cx="8116488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2393E8D-D10F-4FE1-AC21-8B44BEB500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2" y="1"/>
            <a:ext cx="4062127" cy="6857996"/>
          </a:xfrm>
          <a:prstGeom prst="rect">
            <a:avLst/>
          </a:prstGeom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6A887E-D814-4FC1-877F-3DEAB71BF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0600" y="643468"/>
            <a:ext cx="2944152" cy="1622744"/>
          </a:xfrm>
        </p:spPr>
        <p:txBody>
          <a:bodyPr anchor="b">
            <a:normAutofit fontScale="90000"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Which view is it?</a:t>
            </a:r>
            <a:br>
              <a:rPr lang="en-US" sz="3600" dirty="0">
                <a:solidFill>
                  <a:schemeClr val="tx1"/>
                </a:solidFill>
              </a:rPr>
            </a:b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Front, Top, or Side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2BB98A7-4AD7-4C32-B29D-D50E73C46E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3468" y="1088891"/>
            <a:ext cx="6833412" cy="4680213"/>
          </a:xfrm>
          <a:prstGeom prst="rect">
            <a:avLst/>
          </a:prstGeom>
        </p:spPr>
      </p:pic>
      <p:pic>
        <p:nvPicPr>
          <p:cNvPr id="11" name="Content Placeholder 7">
            <a:extLst>
              <a:ext uri="{FF2B5EF4-FFF2-40B4-BE49-F238E27FC236}">
                <a16:creationId xmlns:a16="http://schemas.microsoft.com/office/drawing/2014/main" id="{FBE11590-9A4F-4DE2-9DD6-19535F1D9B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26972" y="2839339"/>
            <a:ext cx="3809915" cy="296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620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F164E5A-ABC0-4A97-86CA-5F7C26615F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384" y="0"/>
            <a:ext cx="8116488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2393E8D-D10F-4FE1-AC21-8B44BEB500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2" y="1"/>
            <a:ext cx="4062127" cy="6857996"/>
          </a:xfrm>
          <a:prstGeom prst="rect">
            <a:avLst/>
          </a:prstGeom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6A887E-D814-4FC1-877F-3DEAB71BF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0600" y="643468"/>
            <a:ext cx="2944152" cy="1622744"/>
          </a:xfrm>
        </p:spPr>
        <p:txBody>
          <a:bodyPr anchor="b">
            <a:normAutofit fontScale="90000"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Which view is it?</a:t>
            </a:r>
            <a:br>
              <a:rPr lang="en-US" sz="3600" dirty="0">
                <a:solidFill>
                  <a:schemeClr val="tx1"/>
                </a:solidFill>
              </a:rPr>
            </a:b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Front, Top, or Side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2BB98A7-4AD7-4C32-B29D-D50E73C46E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3468" y="1088891"/>
            <a:ext cx="6833412" cy="468021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3C95813-BBD0-4AC3-8DFD-FB8514E31DF6}"/>
              </a:ext>
            </a:extLst>
          </p:cNvPr>
          <p:cNvSpPr txBox="1"/>
          <p:nvPr/>
        </p:nvSpPr>
        <p:spPr>
          <a:xfrm>
            <a:off x="758688" y="1319968"/>
            <a:ext cx="3418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highlight>
                  <a:srgbClr val="FFFF00"/>
                </a:highlight>
              </a:rPr>
              <a:t>FRONT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057A8A-341B-473F-B973-CF7B71652D2F}"/>
              </a:ext>
            </a:extLst>
          </p:cNvPr>
          <p:cNvSpPr txBox="1"/>
          <p:nvPr/>
        </p:nvSpPr>
        <p:spPr>
          <a:xfrm>
            <a:off x="3607394" y="3136612"/>
            <a:ext cx="928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A</a:t>
            </a:r>
          </a:p>
        </p:txBody>
      </p:sp>
      <p:pic>
        <p:nvPicPr>
          <p:cNvPr id="10" name="Content Placeholder 7">
            <a:extLst>
              <a:ext uri="{FF2B5EF4-FFF2-40B4-BE49-F238E27FC236}">
                <a16:creationId xmlns:a16="http://schemas.microsoft.com/office/drawing/2014/main" id="{CB805D77-D69B-4D47-9286-7ED68806329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26972" y="2839339"/>
            <a:ext cx="3809915" cy="296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139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F164E5A-ABC0-4A97-86CA-5F7C26615F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384" y="0"/>
            <a:ext cx="8116488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2393E8D-D10F-4FE1-AC21-8B44BEB500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2" y="1"/>
            <a:ext cx="4062127" cy="6857996"/>
          </a:xfrm>
          <a:prstGeom prst="rect">
            <a:avLst/>
          </a:prstGeom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6A887E-D814-4FC1-877F-3DEAB71BF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0600" y="643468"/>
            <a:ext cx="2944152" cy="1622744"/>
          </a:xfrm>
        </p:spPr>
        <p:txBody>
          <a:bodyPr anchor="b">
            <a:normAutofit fontScale="90000"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Which view is it?</a:t>
            </a:r>
            <a:br>
              <a:rPr lang="en-US" sz="3600" dirty="0">
                <a:solidFill>
                  <a:schemeClr val="tx1"/>
                </a:solidFill>
              </a:rPr>
            </a:b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Front, Top, or Side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2BB98A7-4AD7-4C32-B29D-D50E73C46E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5246" y="1296026"/>
            <a:ext cx="6833412" cy="4265945"/>
          </a:xfrm>
          <a:prstGeom prst="rect">
            <a:avLst/>
          </a:prstGeom>
        </p:spPr>
      </p:pic>
      <p:pic>
        <p:nvPicPr>
          <p:cNvPr id="10" name="Content Placeholder 7">
            <a:extLst>
              <a:ext uri="{FF2B5EF4-FFF2-40B4-BE49-F238E27FC236}">
                <a16:creationId xmlns:a16="http://schemas.microsoft.com/office/drawing/2014/main" id="{2AEA91A2-9DED-4D33-8075-151FB99DB2D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26972" y="2839339"/>
            <a:ext cx="3809915" cy="296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886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F164E5A-ABC0-4A97-86CA-5F7C26615F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384" y="0"/>
            <a:ext cx="8116488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2393E8D-D10F-4FE1-AC21-8B44BEB500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2" y="1"/>
            <a:ext cx="4062127" cy="6857996"/>
          </a:xfrm>
          <a:prstGeom prst="rect">
            <a:avLst/>
          </a:prstGeom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6A887E-D814-4FC1-877F-3DEAB71BF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0600" y="643468"/>
            <a:ext cx="2944152" cy="1622744"/>
          </a:xfrm>
        </p:spPr>
        <p:txBody>
          <a:bodyPr anchor="b">
            <a:normAutofit fontScale="90000"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Which view is it?</a:t>
            </a:r>
            <a:br>
              <a:rPr lang="en-US" sz="3600" dirty="0">
                <a:solidFill>
                  <a:schemeClr val="tx1"/>
                </a:solidFill>
              </a:rPr>
            </a:b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Front, Top, or Side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2BB98A7-4AD7-4C32-B29D-D50E73C46E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1564" y="1299970"/>
            <a:ext cx="6820775" cy="42580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7F6B3B5-76A1-4813-AD23-308D16349C2C}"/>
              </a:ext>
            </a:extLst>
          </p:cNvPr>
          <p:cNvSpPr txBox="1"/>
          <p:nvPr/>
        </p:nvSpPr>
        <p:spPr>
          <a:xfrm>
            <a:off x="984739" y="1188182"/>
            <a:ext cx="3418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highlight>
                  <a:srgbClr val="FFFF00"/>
                </a:highlight>
              </a:rPr>
              <a:t>TOP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44CC0DC-DF4B-4856-BAE4-FE0B1A3210E5}"/>
              </a:ext>
            </a:extLst>
          </p:cNvPr>
          <p:cNvSpPr txBox="1"/>
          <p:nvPr/>
        </p:nvSpPr>
        <p:spPr>
          <a:xfrm>
            <a:off x="1765495" y="3022695"/>
            <a:ext cx="928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0DBABA7-1C1E-4304-8F4D-7047D251D98C}"/>
              </a:ext>
            </a:extLst>
          </p:cNvPr>
          <p:cNvSpPr txBox="1"/>
          <p:nvPr/>
        </p:nvSpPr>
        <p:spPr>
          <a:xfrm>
            <a:off x="3840788" y="3022694"/>
            <a:ext cx="928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6B06CBB-7CD0-4FE5-9494-A8D303BC0E44}"/>
              </a:ext>
            </a:extLst>
          </p:cNvPr>
          <p:cNvSpPr txBox="1"/>
          <p:nvPr/>
        </p:nvSpPr>
        <p:spPr>
          <a:xfrm>
            <a:off x="6217921" y="3055604"/>
            <a:ext cx="928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E</a:t>
            </a:r>
          </a:p>
        </p:txBody>
      </p:sp>
      <p:pic>
        <p:nvPicPr>
          <p:cNvPr id="16" name="Content Placeholder 7">
            <a:extLst>
              <a:ext uri="{FF2B5EF4-FFF2-40B4-BE49-F238E27FC236}">
                <a16:creationId xmlns:a16="http://schemas.microsoft.com/office/drawing/2014/main" id="{D0DFDD40-9A94-4873-9F48-32A1B4847C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26972" y="2839339"/>
            <a:ext cx="3809915" cy="296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266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F164E5A-ABC0-4A97-86CA-5F7C26615F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384" y="0"/>
            <a:ext cx="8116488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2393E8D-D10F-4FE1-AC21-8B44BEB500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2" y="1"/>
            <a:ext cx="4062127" cy="6857996"/>
          </a:xfrm>
          <a:prstGeom prst="rect">
            <a:avLst/>
          </a:prstGeom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6A887E-D814-4FC1-877F-3DEAB71BF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0600" y="643468"/>
            <a:ext cx="2944152" cy="1622744"/>
          </a:xfrm>
        </p:spPr>
        <p:txBody>
          <a:bodyPr anchor="b">
            <a:normAutofit fontScale="90000"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Which view is it?</a:t>
            </a:r>
            <a:br>
              <a:rPr lang="en-US" sz="3600" dirty="0">
                <a:solidFill>
                  <a:schemeClr val="tx1"/>
                </a:solidFill>
              </a:rPr>
            </a:b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Front, Top, or Side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2BB98A7-4AD7-4C32-B29D-D50E73C46E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09471" y="1088892"/>
            <a:ext cx="4824961" cy="4680213"/>
          </a:xfrm>
          <a:prstGeom prst="rect">
            <a:avLst/>
          </a:prstGeom>
        </p:spPr>
      </p:pic>
      <p:pic>
        <p:nvPicPr>
          <p:cNvPr id="7" name="Content Placeholder 7">
            <a:extLst>
              <a:ext uri="{FF2B5EF4-FFF2-40B4-BE49-F238E27FC236}">
                <a16:creationId xmlns:a16="http://schemas.microsoft.com/office/drawing/2014/main" id="{EA2D85AC-2AE0-44F5-97E6-2F556E2583F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26972" y="2839339"/>
            <a:ext cx="3809915" cy="296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8723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F164E5A-ABC0-4A97-86CA-5F7C26615F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384" y="0"/>
            <a:ext cx="8116488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2393E8D-D10F-4FE1-AC21-8B44BEB500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2" y="1"/>
            <a:ext cx="4062127" cy="6857996"/>
          </a:xfrm>
          <a:prstGeom prst="rect">
            <a:avLst/>
          </a:prstGeom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6A887E-D814-4FC1-877F-3DEAB71BF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0600" y="643468"/>
            <a:ext cx="2944152" cy="1622744"/>
          </a:xfrm>
        </p:spPr>
        <p:txBody>
          <a:bodyPr anchor="b">
            <a:normAutofit fontScale="90000"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Which view is it?</a:t>
            </a:r>
            <a:br>
              <a:rPr lang="en-US" sz="3600" dirty="0">
                <a:solidFill>
                  <a:schemeClr val="tx1"/>
                </a:solidFill>
              </a:rPr>
            </a:b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Front, Top, or Side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2BB98A7-4AD7-4C32-B29D-D50E73C46E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09471" y="1088892"/>
            <a:ext cx="4824961" cy="468021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0AEB399-669E-4A30-AB7B-E2C40785EA20}"/>
              </a:ext>
            </a:extLst>
          </p:cNvPr>
          <p:cNvSpPr txBox="1"/>
          <p:nvPr/>
        </p:nvSpPr>
        <p:spPr>
          <a:xfrm>
            <a:off x="3888748" y="2544392"/>
            <a:ext cx="928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495E044-7A5E-45B2-95F8-4AC88500C2B3}"/>
              </a:ext>
            </a:extLst>
          </p:cNvPr>
          <p:cNvSpPr txBox="1"/>
          <p:nvPr/>
        </p:nvSpPr>
        <p:spPr>
          <a:xfrm>
            <a:off x="3888748" y="3925671"/>
            <a:ext cx="928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3E38530-594C-45F2-94DD-8181F9E21B82}"/>
              </a:ext>
            </a:extLst>
          </p:cNvPr>
          <p:cNvSpPr txBox="1"/>
          <p:nvPr/>
        </p:nvSpPr>
        <p:spPr>
          <a:xfrm>
            <a:off x="1825382" y="1088891"/>
            <a:ext cx="3418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highlight>
                  <a:srgbClr val="FFFF00"/>
                </a:highlight>
              </a:rPr>
              <a:t>SIDE</a:t>
            </a:r>
          </a:p>
        </p:txBody>
      </p:sp>
      <p:pic>
        <p:nvPicPr>
          <p:cNvPr id="10" name="Content Placeholder 7">
            <a:extLst>
              <a:ext uri="{FF2B5EF4-FFF2-40B4-BE49-F238E27FC236}">
                <a16:creationId xmlns:a16="http://schemas.microsoft.com/office/drawing/2014/main" id="{F11C09EF-9067-40C9-AC98-FF9C99F12F6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26972" y="2839339"/>
            <a:ext cx="3809915" cy="296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632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F164E5A-ABC0-4A97-86CA-5F7C26615F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384" y="0"/>
            <a:ext cx="8116488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C2393E8D-D10F-4FE1-AC21-8B44BEB500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2" y="1"/>
            <a:ext cx="4062127" cy="6857996"/>
          </a:xfrm>
          <a:prstGeom prst="rect">
            <a:avLst/>
          </a:prstGeom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50CB19-5B06-4C91-A3C1-2672FF9EC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0600" y="643468"/>
            <a:ext cx="2944152" cy="1622744"/>
          </a:xfrm>
        </p:spPr>
        <p:txBody>
          <a:bodyPr anchor="b"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Paper Box Overview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BA82D27-9A5A-4C27-8308-F6DD1E57D2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8" y="729801"/>
            <a:ext cx="6833412" cy="5398394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B7F0D65-8582-01DF-A29D-D60DB1B5E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0599" y="2402733"/>
            <a:ext cx="2944151" cy="37742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1"/>
                    </a:gs>
                  </a:gsLst>
                  <a:lin ang="4800000" scaled="0"/>
                </a:gradFill>
              </a:rPr>
              <a:t>Students will need:</a:t>
            </a:r>
          </a:p>
          <a:p>
            <a:pPr marL="0" indent="0">
              <a:buNone/>
            </a:pPr>
            <a:endParaRPr lang="en-US" sz="1600" dirty="0">
              <a:gradFill>
                <a:gsLst>
                  <a:gs pos="34000">
                    <a:schemeClr val="tx1">
                      <a:lumMod val="93000"/>
                    </a:schemeClr>
                  </a:gs>
                  <a:gs pos="0">
                    <a:schemeClr val="bg1">
                      <a:lumMod val="25000"/>
                      <a:lumOff val="75000"/>
                    </a:schemeClr>
                  </a:gs>
                  <a:gs pos="100000">
                    <a:schemeClr val="tx1"/>
                  </a:gs>
                </a:gsLst>
                <a:lin ang="4800000" scaled="0"/>
              </a:gradFill>
            </a:endParaRPr>
          </a:p>
          <a:p>
            <a:r>
              <a:rPr lang="en-US" sz="1600" dirty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1"/>
                    </a:gs>
                  </a:gsLst>
                  <a:lin ang="4800000" scaled="0"/>
                </a:gradFill>
              </a:rPr>
              <a:t>Printed copy of paper box</a:t>
            </a:r>
          </a:p>
          <a:p>
            <a:r>
              <a:rPr lang="en-US" sz="1600" dirty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1"/>
                    </a:gs>
                  </a:gsLst>
                  <a:lin ang="4800000" scaled="0"/>
                </a:gradFill>
              </a:rPr>
              <a:t>Scissor</a:t>
            </a:r>
          </a:p>
          <a:p>
            <a:r>
              <a:rPr lang="en-US" sz="1600" dirty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1"/>
                    </a:gs>
                  </a:gsLst>
                  <a:lin ang="4800000" scaled="0"/>
                </a:gradFill>
              </a:rPr>
              <a:t>Tape or a glue stick</a:t>
            </a:r>
          </a:p>
          <a:p>
            <a:r>
              <a:rPr lang="en-US" sz="1600" dirty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1"/>
                    </a:gs>
                  </a:gsLst>
                  <a:lin ang="4800000" scaled="0"/>
                </a:gradFill>
              </a:rPr>
              <a:t>Writing utensil to label each side</a:t>
            </a:r>
            <a:endParaRPr lang="en-US" sz="1200" dirty="0">
              <a:gradFill>
                <a:gsLst>
                  <a:gs pos="34000">
                    <a:schemeClr val="tx1">
                      <a:lumMod val="93000"/>
                    </a:schemeClr>
                  </a:gs>
                  <a:gs pos="0">
                    <a:schemeClr val="bg1">
                      <a:lumMod val="25000"/>
                      <a:lumOff val="75000"/>
                    </a:schemeClr>
                  </a:gs>
                  <a:gs pos="100000">
                    <a:schemeClr val="tx1"/>
                  </a:gs>
                </a:gsLst>
                <a:lin ang="4800000" scaled="0"/>
              </a:gradFill>
            </a:endParaRPr>
          </a:p>
          <a:p>
            <a:pPr lvl="1"/>
            <a:endParaRPr lang="en-US" sz="1200" dirty="0">
              <a:gradFill>
                <a:gsLst>
                  <a:gs pos="34000">
                    <a:schemeClr val="tx1">
                      <a:lumMod val="93000"/>
                    </a:schemeClr>
                  </a:gs>
                  <a:gs pos="0">
                    <a:schemeClr val="bg1">
                      <a:lumMod val="25000"/>
                      <a:lumOff val="75000"/>
                    </a:schemeClr>
                  </a:gs>
                  <a:gs pos="100000">
                    <a:schemeClr val="tx1"/>
                  </a:gs>
                </a:gsLst>
                <a:lin ang="48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522262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A887E-D814-4FC1-877F-3DEAB71BF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Orthographic Projection?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58E3CE7-D64C-4A6D-80E5-2BCB297BDD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1553" y="1554507"/>
            <a:ext cx="4434220" cy="4351338"/>
          </a:xfrm>
        </p:spPr>
      </p:pic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44CDB5AB-227C-449B-A345-B53CE437B0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72318" y="1554507"/>
            <a:ext cx="5300723" cy="435133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717A48A-D95B-4509-BEEA-BF7EF538A273}"/>
              </a:ext>
            </a:extLst>
          </p:cNvPr>
          <p:cNvSpPr txBox="1"/>
          <p:nvPr/>
        </p:nvSpPr>
        <p:spPr>
          <a:xfrm>
            <a:off x="2183645" y="5908100"/>
            <a:ext cx="1770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Isometric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B09BC2-2838-44D2-BDF6-454BC5551609}"/>
              </a:ext>
            </a:extLst>
          </p:cNvPr>
          <p:cNvSpPr txBox="1"/>
          <p:nvPr/>
        </p:nvSpPr>
        <p:spPr>
          <a:xfrm>
            <a:off x="7737661" y="5891903"/>
            <a:ext cx="24689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Orthographic</a:t>
            </a:r>
          </a:p>
        </p:txBody>
      </p:sp>
    </p:spTree>
    <p:extLst>
      <p:ext uri="{BB962C8B-B14F-4D97-AF65-F5344CB8AC3E}">
        <p14:creationId xmlns:p14="http://schemas.microsoft.com/office/powerpoint/2010/main" val="1178898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A9AC4CC4-7601-4135-9E8C-C94A5BDB4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7765" y="2294165"/>
            <a:ext cx="3876040" cy="380359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76A887E-D814-4FC1-877F-3DEAB71BF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DD34DBD9-DABF-4A0D-BDE6-B1D8E8609F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09625" y="3841357"/>
            <a:ext cx="3657599" cy="2963916"/>
          </a:xfrm>
        </p:spPr>
      </p:pic>
      <p:pic>
        <p:nvPicPr>
          <p:cNvPr id="13" name="Content Placeholder 11">
            <a:extLst>
              <a:ext uri="{FF2B5EF4-FFF2-40B4-BE49-F238E27FC236}">
                <a16:creationId xmlns:a16="http://schemas.microsoft.com/office/drawing/2014/main" id="{6FCC08BE-F37C-44A5-BBC9-DEF9DB44A10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19985" y="3876653"/>
            <a:ext cx="2333815" cy="2887997"/>
          </a:xfrm>
          <a:prstGeom prst="rect">
            <a:avLst/>
          </a:prstGeom>
        </p:spPr>
      </p:pic>
      <p:pic>
        <p:nvPicPr>
          <p:cNvPr id="14" name="Content Placeholder 11">
            <a:extLst>
              <a:ext uri="{FF2B5EF4-FFF2-40B4-BE49-F238E27FC236}">
                <a16:creationId xmlns:a16="http://schemas.microsoft.com/office/drawing/2014/main" id="{F4AD3B5C-C300-45E1-BA00-5DF6631D017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6200000">
            <a:off x="5115321" y="-182759"/>
            <a:ext cx="3209191" cy="4572000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A565C0E-1AA4-4CF8-AE7D-563D56D95430}"/>
              </a:ext>
            </a:extLst>
          </p:cNvPr>
          <p:cNvCxnSpPr>
            <a:cxnSpLocks/>
          </p:cNvCxnSpPr>
          <p:nvPr/>
        </p:nvCxnSpPr>
        <p:spPr>
          <a:xfrm>
            <a:off x="6719916" y="2574388"/>
            <a:ext cx="0" cy="1491175"/>
          </a:xfrm>
          <a:prstGeom prst="line">
            <a:avLst/>
          </a:prstGeom>
          <a:ln w="22225">
            <a:solidFill>
              <a:srgbClr val="FF3399"/>
            </a:solidFill>
            <a:prstDash val="soli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F33322C-6D5B-489D-9B6A-4A60F2A9F651}"/>
              </a:ext>
            </a:extLst>
          </p:cNvPr>
          <p:cNvCxnSpPr>
            <a:cxnSpLocks/>
          </p:cNvCxnSpPr>
          <p:nvPr/>
        </p:nvCxnSpPr>
        <p:spPr>
          <a:xfrm>
            <a:off x="5116199" y="2560320"/>
            <a:ext cx="0" cy="1491175"/>
          </a:xfrm>
          <a:prstGeom prst="line">
            <a:avLst/>
          </a:prstGeom>
          <a:ln w="22225">
            <a:solidFill>
              <a:srgbClr val="FF3399"/>
            </a:solidFill>
            <a:prstDash val="soli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2C6B6DE-5313-46D9-8024-4B240CDADBD9}"/>
              </a:ext>
            </a:extLst>
          </p:cNvPr>
          <p:cNvCxnSpPr>
            <a:cxnSpLocks/>
          </p:cNvCxnSpPr>
          <p:nvPr/>
        </p:nvCxnSpPr>
        <p:spPr>
          <a:xfrm>
            <a:off x="8351769" y="2574388"/>
            <a:ext cx="0" cy="2577447"/>
          </a:xfrm>
          <a:prstGeom prst="line">
            <a:avLst/>
          </a:prstGeom>
          <a:ln w="22225">
            <a:solidFill>
              <a:srgbClr val="FF3399"/>
            </a:solidFill>
            <a:prstDash val="soli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8AA7A57-2BEF-4668-8893-43E4BAA94B3F}"/>
              </a:ext>
            </a:extLst>
          </p:cNvPr>
          <p:cNvCxnSpPr>
            <a:cxnSpLocks/>
          </p:cNvCxnSpPr>
          <p:nvPr/>
        </p:nvCxnSpPr>
        <p:spPr>
          <a:xfrm flipH="1">
            <a:off x="6719544" y="4065563"/>
            <a:ext cx="2902758" cy="0"/>
          </a:xfrm>
          <a:prstGeom prst="line">
            <a:avLst/>
          </a:prstGeom>
          <a:ln w="22225">
            <a:solidFill>
              <a:srgbClr val="FF3399"/>
            </a:solidFill>
            <a:prstDash val="soli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28A1EAE-B88E-40C5-9A9A-8ECFDEBA6593}"/>
              </a:ext>
            </a:extLst>
          </p:cNvPr>
          <p:cNvCxnSpPr>
            <a:cxnSpLocks/>
          </p:cNvCxnSpPr>
          <p:nvPr/>
        </p:nvCxnSpPr>
        <p:spPr>
          <a:xfrm flipH="1">
            <a:off x="8351770" y="5151835"/>
            <a:ext cx="1270532" cy="0"/>
          </a:xfrm>
          <a:prstGeom prst="line">
            <a:avLst/>
          </a:prstGeom>
          <a:ln w="22225">
            <a:solidFill>
              <a:srgbClr val="FF3399"/>
            </a:solidFill>
            <a:prstDash val="soli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CAA8C2C-AACB-4730-B309-5582C4978C05}"/>
              </a:ext>
            </a:extLst>
          </p:cNvPr>
          <p:cNvCxnSpPr>
            <a:cxnSpLocks/>
          </p:cNvCxnSpPr>
          <p:nvPr/>
        </p:nvCxnSpPr>
        <p:spPr>
          <a:xfrm flipH="1">
            <a:off x="8375279" y="6586739"/>
            <a:ext cx="1247023" cy="0"/>
          </a:xfrm>
          <a:prstGeom prst="line">
            <a:avLst/>
          </a:prstGeom>
          <a:ln w="22225">
            <a:solidFill>
              <a:srgbClr val="FF3399"/>
            </a:solidFill>
            <a:prstDash val="soli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68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56B5A-AB5A-4128-A2DB-642D9B2A3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Online Media 5" title="Orthographic Drawing - Simplified">
            <a:hlinkClick r:id="" action="ppaction://media"/>
            <a:extLst>
              <a:ext uri="{FF2B5EF4-FFF2-40B4-BE49-F238E27FC236}">
                <a16:creationId xmlns:a16="http://schemas.microsoft.com/office/drawing/2014/main" id="{46BB8B86-1698-44DE-9E0B-4AA70502077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838200" y="365125"/>
            <a:ext cx="10515600" cy="5941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106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F164E5A-ABC0-4A97-86CA-5F7C26615F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384" y="0"/>
            <a:ext cx="8116488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2393E8D-D10F-4FE1-AC21-8B44BEB500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2" y="1"/>
            <a:ext cx="4062127" cy="6857996"/>
          </a:xfrm>
          <a:prstGeom prst="rect">
            <a:avLst/>
          </a:prstGeom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6A887E-D814-4FC1-877F-3DEAB71BF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0600" y="643467"/>
            <a:ext cx="2937932" cy="1874445"/>
          </a:xfrm>
        </p:spPr>
        <p:txBody>
          <a:bodyPr anchor="b">
            <a:normAutofit fontScale="90000"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Which view is it?</a:t>
            </a:r>
            <a:br>
              <a:rPr lang="en-US" sz="3600" dirty="0">
                <a:solidFill>
                  <a:schemeClr val="tx1"/>
                </a:solidFill>
              </a:rPr>
            </a:b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Front, Top, or Side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2BB98A7-4AD7-4C32-B29D-D50E73C46E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3468" y="873195"/>
            <a:ext cx="6833412" cy="5111606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9E27A68C-2169-4DAA-9F19-30259F94CC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34122" y="2721774"/>
            <a:ext cx="3853626" cy="3136890"/>
          </a:xfrm>
        </p:spPr>
      </p:pic>
    </p:spTree>
    <p:extLst>
      <p:ext uri="{BB962C8B-B14F-4D97-AF65-F5344CB8AC3E}">
        <p14:creationId xmlns:p14="http://schemas.microsoft.com/office/powerpoint/2010/main" val="3562569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F164E5A-ABC0-4A97-86CA-5F7C26615F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384" y="0"/>
            <a:ext cx="8116488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2393E8D-D10F-4FE1-AC21-8B44BEB500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2" y="1"/>
            <a:ext cx="4062127" cy="6857996"/>
          </a:xfrm>
          <a:prstGeom prst="rect">
            <a:avLst/>
          </a:prstGeom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6A887E-D814-4FC1-877F-3DEAB71BF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0600" y="643467"/>
            <a:ext cx="2937932" cy="1874445"/>
          </a:xfrm>
        </p:spPr>
        <p:txBody>
          <a:bodyPr anchor="b">
            <a:normAutofit fontScale="90000"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Which view is it?</a:t>
            </a:r>
            <a:br>
              <a:rPr lang="en-US" sz="3600" dirty="0">
                <a:solidFill>
                  <a:schemeClr val="tx1"/>
                </a:solidFill>
              </a:rPr>
            </a:b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Front, Top, or Side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2BB98A7-4AD7-4C32-B29D-D50E73C46E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3468" y="873195"/>
            <a:ext cx="6833412" cy="511160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35E9971-0AE6-4D77-A89F-48FE4A77C8DF}"/>
              </a:ext>
            </a:extLst>
          </p:cNvPr>
          <p:cNvSpPr txBox="1"/>
          <p:nvPr/>
        </p:nvSpPr>
        <p:spPr>
          <a:xfrm>
            <a:off x="1659988" y="1491175"/>
            <a:ext cx="3418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highlight>
                  <a:srgbClr val="FFFF00"/>
                </a:highlight>
              </a:rPr>
              <a:t>TOP</a:t>
            </a:r>
          </a:p>
        </p:txBody>
      </p:sp>
      <p:pic>
        <p:nvPicPr>
          <p:cNvPr id="10" name="Content Placeholder 7">
            <a:extLst>
              <a:ext uri="{FF2B5EF4-FFF2-40B4-BE49-F238E27FC236}">
                <a16:creationId xmlns:a16="http://schemas.microsoft.com/office/drawing/2014/main" id="{04ED5BA9-ED4C-426D-9D09-79B9443BAA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34122" y="2721774"/>
            <a:ext cx="3853626" cy="3136890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B64BF02-6C58-4310-889A-139DA254C74C}"/>
              </a:ext>
            </a:extLst>
          </p:cNvPr>
          <p:cNvSpPr txBox="1"/>
          <p:nvPr/>
        </p:nvSpPr>
        <p:spPr>
          <a:xfrm>
            <a:off x="2813538" y="3143701"/>
            <a:ext cx="928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CA1E9E-C476-4C52-A919-D472A79D4B07}"/>
              </a:ext>
            </a:extLst>
          </p:cNvPr>
          <p:cNvSpPr txBox="1"/>
          <p:nvPr/>
        </p:nvSpPr>
        <p:spPr>
          <a:xfrm>
            <a:off x="5078437" y="3143701"/>
            <a:ext cx="928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068672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F164E5A-ABC0-4A97-86CA-5F7C26615F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384" y="0"/>
            <a:ext cx="8116488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2393E8D-D10F-4FE1-AC21-8B44BEB500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2" y="1"/>
            <a:ext cx="4062127" cy="6857996"/>
          </a:xfrm>
          <a:prstGeom prst="rect">
            <a:avLst/>
          </a:prstGeom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6A887E-D814-4FC1-877F-3DEAB71BF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0600" y="643467"/>
            <a:ext cx="2937932" cy="1874445"/>
          </a:xfrm>
        </p:spPr>
        <p:txBody>
          <a:bodyPr anchor="b">
            <a:normAutofit fontScale="90000"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Which view is it?</a:t>
            </a:r>
            <a:br>
              <a:rPr lang="en-US" sz="3600" dirty="0">
                <a:solidFill>
                  <a:schemeClr val="tx1"/>
                </a:solidFill>
              </a:rPr>
            </a:b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Front, Top, or Side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2BB98A7-4AD7-4C32-B29D-D50E73C46E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31560" y="873195"/>
            <a:ext cx="5057227" cy="5111606"/>
          </a:xfrm>
          <a:prstGeom prst="rect">
            <a:avLst/>
          </a:prstGeom>
        </p:spPr>
      </p:pic>
      <p:pic>
        <p:nvPicPr>
          <p:cNvPr id="8" name="Content Placeholder 7" descr="A white rectangular object with a black outline&#10;&#10;Description automatically generated">
            <a:extLst>
              <a:ext uri="{FF2B5EF4-FFF2-40B4-BE49-F238E27FC236}">
                <a16:creationId xmlns:a16="http://schemas.microsoft.com/office/drawing/2014/main" id="{9E27A68C-2169-4DAA-9F19-30259F94CC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091666"/>
            <a:ext cx="2944813" cy="2397106"/>
          </a:xfrm>
        </p:spPr>
      </p:pic>
      <p:pic>
        <p:nvPicPr>
          <p:cNvPr id="9" name="Content Placeholder 7">
            <a:extLst>
              <a:ext uri="{FF2B5EF4-FFF2-40B4-BE49-F238E27FC236}">
                <a16:creationId xmlns:a16="http://schemas.microsoft.com/office/drawing/2014/main" id="{BBB24184-F0AC-4990-9A14-0A46D0F1D44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34122" y="2721774"/>
            <a:ext cx="3853626" cy="3136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180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F164E5A-ABC0-4A97-86CA-5F7C26615F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384" y="0"/>
            <a:ext cx="8116488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2393E8D-D10F-4FE1-AC21-8B44BEB500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2" y="1"/>
            <a:ext cx="4062127" cy="6857996"/>
          </a:xfrm>
          <a:prstGeom prst="rect">
            <a:avLst/>
          </a:prstGeom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6A887E-D814-4FC1-877F-3DEAB71BF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0600" y="643467"/>
            <a:ext cx="2937932" cy="1874445"/>
          </a:xfrm>
        </p:spPr>
        <p:txBody>
          <a:bodyPr anchor="b">
            <a:normAutofit fontScale="90000"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Which view is it?</a:t>
            </a:r>
            <a:br>
              <a:rPr lang="en-US" sz="3600" dirty="0">
                <a:solidFill>
                  <a:schemeClr val="tx1"/>
                </a:solidFill>
              </a:rPr>
            </a:b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Front, Top, or Side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2BB98A7-4AD7-4C32-B29D-D50E73C46E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31560" y="873195"/>
            <a:ext cx="5057227" cy="5111606"/>
          </a:xfrm>
          <a:prstGeom prst="rect">
            <a:avLst/>
          </a:prstGeom>
        </p:spPr>
      </p:pic>
      <p:pic>
        <p:nvPicPr>
          <p:cNvPr id="8" name="Content Placeholder 7" descr="A white rectangular object with a black outline&#10;&#10;Description automatically generated">
            <a:extLst>
              <a:ext uri="{FF2B5EF4-FFF2-40B4-BE49-F238E27FC236}">
                <a16:creationId xmlns:a16="http://schemas.microsoft.com/office/drawing/2014/main" id="{9E27A68C-2169-4DAA-9F19-30259F94CC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091666"/>
            <a:ext cx="2944813" cy="2397106"/>
          </a:xfrm>
        </p:spPr>
      </p:pic>
      <p:pic>
        <p:nvPicPr>
          <p:cNvPr id="9" name="Content Placeholder 7">
            <a:extLst>
              <a:ext uri="{FF2B5EF4-FFF2-40B4-BE49-F238E27FC236}">
                <a16:creationId xmlns:a16="http://schemas.microsoft.com/office/drawing/2014/main" id="{BBB24184-F0AC-4990-9A14-0A46D0F1D44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34122" y="2721774"/>
            <a:ext cx="3853626" cy="313689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6F11405-F622-42CC-9373-440E0907EAAA}"/>
              </a:ext>
            </a:extLst>
          </p:cNvPr>
          <p:cNvSpPr txBox="1"/>
          <p:nvPr/>
        </p:nvSpPr>
        <p:spPr>
          <a:xfrm>
            <a:off x="1701478" y="934358"/>
            <a:ext cx="3418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highlight>
                  <a:srgbClr val="FFFF00"/>
                </a:highlight>
              </a:rPr>
              <a:t>SIDE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6B0628-E476-41DC-B4C0-4B0209E92EFA}"/>
              </a:ext>
            </a:extLst>
          </p:cNvPr>
          <p:cNvSpPr txBox="1"/>
          <p:nvPr/>
        </p:nvSpPr>
        <p:spPr>
          <a:xfrm>
            <a:off x="3798277" y="2648209"/>
            <a:ext cx="928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91C386-7C34-4685-B7C6-E1FED4D3167C}"/>
              </a:ext>
            </a:extLst>
          </p:cNvPr>
          <p:cNvSpPr txBox="1"/>
          <p:nvPr/>
        </p:nvSpPr>
        <p:spPr>
          <a:xfrm>
            <a:off x="3798277" y="4290219"/>
            <a:ext cx="928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049407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F164E5A-ABC0-4A97-86CA-5F7C26615F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384" y="0"/>
            <a:ext cx="8116488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2393E8D-D10F-4FE1-AC21-8B44BEB500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2" y="1"/>
            <a:ext cx="4062127" cy="6857996"/>
          </a:xfrm>
          <a:prstGeom prst="rect">
            <a:avLst/>
          </a:prstGeom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6A887E-D814-4FC1-877F-3DEAB71BF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0600" y="643467"/>
            <a:ext cx="2937932" cy="1874445"/>
          </a:xfrm>
        </p:spPr>
        <p:txBody>
          <a:bodyPr anchor="b">
            <a:normAutofit fontScale="90000"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Which view is it?</a:t>
            </a:r>
            <a:br>
              <a:rPr lang="en-US" sz="3600" dirty="0">
                <a:solidFill>
                  <a:schemeClr val="tx1"/>
                </a:solidFill>
              </a:rPr>
            </a:b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Front, Top, or Side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2BB98A7-4AD7-4C32-B29D-D50E73C46E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7791" y="1360479"/>
            <a:ext cx="6499273" cy="4166200"/>
          </a:xfrm>
          <a:prstGeom prst="rect">
            <a:avLst/>
          </a:prstGeom>
        </p:spPr>
      </p:pic>
      <p:pic>
        <p:nvPicPr>
          <p:cNvPr id="8" name="Content Placeholder 7" descr="A white rectangular object with a black outline&#10;&#10;Description automatically generated">
            <a:extLst>
              <a:ext uri="{FF2B5EF4-FFF2-40B4-BE49-F238E27FC236}">
                <a16:creationId xmlns:a16="http://schemas.microsoft.com/office/drawing/2014/main" id="{9E27A68C-2169-4DAA-9F19-30259F94CC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091666"/>
            <a:ext cx="2944813" cy="2397106"/>
          </a:xfrm>
        </p:spPr>
      </p:pic>
      <p:pic>
        <p:nvPicPr>
          <p:cNvPr id="9" name="Content Placeholder 7">
            <a:extLst>
              <a:ext uri="{FF2B5EF4-FFF2-40B4-BE49-F238E27FC236}">
                <a16:creationId xmlns:a16="http://schemas.microsoft.com/office/drawing/2014/main" id="{BBB24184-F0AC-4990-9A14-0A46D0F1D44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34122" y="2721774"/>
            <a:ext cx="3853626" cy="3136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42007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</TotalTime>
  <Words>432</Words>
  <Application>Microsoft Office PowerPoint</Application>
  <PresentationFormat>Widescreen</PresentationFormat>
  <Paragraphs>82</Paragraphs>
  <Slides>17</Slides>
  <Notes>17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Corbel</vt:lpstr>
      <vt:lpstr>Depth</vt:lpstr>
      <vt:lpstr>Understanding  Orthographic Projection</vt:lpstr>
      <vt:lpstr>What is Orthographic Projection?</vt:lpstr>
      <vt:lpstr>Examples</vt:lpstr>
      <vt:lpstr>PowerPoint Presentation</vt:lpstr>
      <vt:lpstr>Which view is it?  Front, Top, or Side</vt:lpstr>
      <vt:lpstr>Which view is it?  Front, Top, or Side</vt:lpstr>
      <vt:lpstr>Which view is it?  Front, Top, or Side</vt:lpstr>
      <vt:lpstr>Which view is it?  Front, Top, or Side</vt:lpstr>
      <vt:lpstr>Which view is it?  Front, Top, or Side</vt:lpstr>
      <vt:lpstr>Which view is it?  Front, Top, or Side</vt:lpstr>
      <vt:lpstr>Which view is it?  Front, Top, or Side</vt:lpstr>
      <vt:lpstr>Which view is it?  Front, Top, or Side</vt:lpstr>
      <vt:lpstr>Which view is it?  Front, Top, or Side</vt:lpstr>
      <vt:lpstr>Which view is it?  Front, Top, or Side</vt:lpstr>
      <vt:lpstr>Which view is it?  Front, Top, or Side</vt:lpstr>
      <vt:lpstr>Which view is it?  Front, Top, or Side</vt:lpstr>
      <vt:lpstr>Paper Box Overview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 Orthographic Projection</dc:title>
  <dc:creator>Bulger, Erin L</dc:creator>
  <cp:lastModifiedBy>Bulger, Erin L</cp:lastModifiedBy>
  <cp:revision>29</cp:revision>
  <dcterms:created xsi:type="dcterms:W3CDTF">2024-08-06T00:59:15Z</dcterms:created>
  <dcterms:modified xsi:type="dcterms:W3CDTF">2024-08-30T18:35:11Z</dcterms:modified>
</cp:coreProperties>
</file>